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2" r:id="rId3"/>
    <p:sldId id="263" r:id="rId4"/>
    <p:sldId id="267" r:id="rId5"/>
    <p:sldId id="264" r:id="rId6"/>
    <p:sldId id="265" r:id="rId7"/>
    <p:sldId id="266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84"/>
    <p:restoredTop sz="94662"/>
  </p:normalViewPr>
  <p:slideViewPr>
    <p:cSldViewPr snapToGrid="0" snapToObjects="1">
      <p:cViewPr varScale="1">
        <p:scale>
          <a:sx n="91" d="100"/>
          <a:sy n="91" d="100"/>
        </p:scale>
        <p:origin x="103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Time vs CPUs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4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Sheet1!$C$2</c:f>
              <c:strCache>
                <c:ptCount val="1"/>
                <c:pt idx="0">
                  <c:v>Time (s)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Sheet1!$B$3:$B$6</c:f>
              <c:numCache>
                <c:formatCode>General</c:formatCode>
                <c:ptCount val="4"/>
                <c:pt idx="0">
                  <c:v>4</c:v>
                </c:pt>
                <c:pt idx="1">
                  <c:v>8</c:v>
                </c:pt>
                <c:pt idx="2">
                  <c:v>12</c:v>
                </c:pt>
                <c:pt idx="3">
                  <c:v>16</c:v>
                </c:pt>
              </c:numCache>
            </c:numRef>
          </c:xVal>
          <c:yVal>
            <c:numRef>
              <c:f>Sheet1!$C$3:$C$6</c:f>
              <c:numCache>
                <c:formatCode>General</c:formatCode>
                <c:ptCount val="4"/>
                <c:pt idx="0">
                  <c:v>450</c:v>
                </c:pt>
                <c:pt idx="1">
                  <c:v>276</c:v>
                </c:pt>
                <c:pt idx="2">
                  <c:v>181</c:v>
                </c:pt>
                <c:pt idx="3">
                  <c:v>165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8061-B74A-A5CF-2C6989AF671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64195727"/>
        <c:axId val="364197407"/>
      </c:scatterChart>
      <c:valAx>
        <c:axId val="364195727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CPUs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64197407"/>
        <c:crosses val="autoZero"/>
        <c:crossBetween val="midCat"/>
      </c:valAx>
      <c:valAx>
        <c:axId val="36419740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Time (s)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64195727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200"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3420CA-7BC0-3C45-B079-38A1727A11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3C783C-7DBD-C449-86B7-16032B4CA4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F98073-3A9C-2448-B247-FD1913834B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8EA1FD-E21C-F240-8946-C3B920FC2572}" type="datetimeFigureOut">
              <a:rPr lang="en-US" smtClean="0"/>
              <a:t>2/6/19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AD3611-9B11-4548-B409-28E9FDDDD5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F2C0E3-EDDD-D648-854C-5C0ED28DF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144B2-82F4-B24B-8706-F5EE7C8B1A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2920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C50DA-EAD0-334F-A994-3163CCF08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05C616-895A-4C43-9DFF-A8E03A35A5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32D319-45AD-3E46-848F-41FCF47AE6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8EA1FD-E21C-F240-8946-C3B920FC2572}" type="datetimeFigureOut">
              <a:rPr lang="en-US" smtClean="0"/>
              <a:t>2/6/19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4164B2-A413-E64B-A15B-7B87FDB507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ACE9D8-A184-1A41-9E2A-148B4D936C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144B2-82F4-B24B-8706-F5EE7C8B1A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3799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22E2B26-6307-A54B-B67E-9CC827EB8D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EE8686D-4692-CE43-AE13-3EB44C1549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3956BD-E7C5-1147-BA34-CC10B3AFCC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8EA1FD-E21C-F240-8946-C3B920FC2572}" type="datetimeFigureOut">
              <a:rPr lang="en-US" smtClean="0"/>
              <a:t>2/6/19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CDDFAA-1445-4F4A-9DF2-0CF8C240F0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261AF7-5C24-FC49-9CC5-CB4868C399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144B2-82F4-B24B-8706-F5EE7C8B1A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4831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978824-2F5D-764F-B798-C0457120F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E13B51-A447-FF49-9B00-693960C41F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70A90D-6456-F14F-B37B-DEAD24EC4E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8EA1FD-E21C-F240-8946-C3B920FC2572}" type="datetimeFigureOut">
              <a:rPr lang="en-US" smtClean="0"/>
              <a:t>2/6/19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C5707A-2FD9-B54E-9C49-C97A5F084D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48A2EF-819C-D348-BB4F-6BF109D0B8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144B2-82F4-B24B-8706-F5EE7C8B1A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5609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827C22-55F1-AD4E-945B-4970A3FF21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10B69B-2F10-6E43-863C-12E29C2366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2DD110-7EAA-2749-A036-5ED067DFDC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8EA1FD-E21C-F240-8946-C3B920FC2572}" type="datetimeFigureOut">
              <a:rPr lang="en-US" smtClean="0"/>
              <a:t>2/6/19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8D828A-8945-824D-9319-892245129F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0BF6C6-309E-4048-A1D7-251C0DE676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144B2-82F4-B24B-8706-F5EE7C8B1A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3279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FD614-8762-C848-92C9-5F2E5E277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05C4F4-43B5-7841-A038-9FB7C445BA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86FB47-741F-9F48-AE65-642895347A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DF2321-C1AC-F549-AA30-E73E96415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8EA1FD-E21C-F240-8946-C3B920FC2572}" type="datetimeFigureOut">
              <a:rPr lang="en-US" smtClean="0"/>
              <a:t>2/6/19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469D92-226E-114E-A25A-6BCDA78C21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04457F-029B-B54B-9CB3-E52398C526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144B2-82F4-B24B-8706-F5EE7C8B1A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3428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724E7C-16D2-E542-A7D5-6CF9A41C8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68A452-C114-8346-B91A-7597E98D97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FB202F-6C16-8F4D-B1FF-107346E3F4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4A9F3E8-DBBF-A545-A696-D17B762005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339632A-71CD-3D43-BDAB-7E308BA4885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D6D433A-5CEF-5047-A90B-5A12B7D656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8EA1FD-E21C-F240-8946-C3B920FC2572}" type="datetimeFigureOut">
              <a:rPr lang="en-US" smtClean="0"/>
              <a:t>2/6/19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0FA972B-E3FE-384A-A3D2-DA2A15B8C6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1509022-932D-4243-B180-53386695D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144B2-82F4-B24B-8706-F5EE7C8B1A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8840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90054-A395-3941-A848-4C2CB1175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8B98F3-7419-4C43-BD7A-D7ABA30FC3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8EA1FD-E21C-F240-8946-C3B920FC2572}" type="datetimeFigureOut">
              <a:rPr lang="en-US" smtClean="0"/>
              <a:t>2/6/19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0E2C74-20D7-0B42-B7E5-3B8E34027A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51E114-0D0A-AE48-9A21-163FD135BB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144B2-82F4-B24B-8706-F5EE7C8B1A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1419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962096B-A9F3-D644-83F0-87626305E2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8EA1FD-E21C-F240-8946-C3B920FC2572}" type="datetimeFigureOut">
              <a:rPr lang="en-US" smtClean="0"/>
              <a:t>2/6/19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D9D2AA6-807D-1240-9C26-3C75299055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8FC7AB-C683-3E49-ADA7-735E2C068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144B2-82F4-B24B-8706-F5EE7C8B1A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9552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782CCE-021E-3F46-9FD8-A511FD3BAE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43E99F-B73D-A54B-AB98-345686B858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8E398A-DF66-1642-A032-77C0688E9F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D05CC4-BF13-9E45-9D1E-AC3045575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8EA1FD-E21C-F240-8946-C3B920FC2572}" type="datetimeFigureOut">
              <a:rPr lang="en-US" smtClean="0"/>
              <a:t>2/6/19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607279-7D05-9A42-9BFF-E28C8AB373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1FB4A8-1D09-A148-BA56-723CEA6D0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144B2-82F4-B24B-8706-F5EE7C8B1A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5773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B03FE-CDFC-8443-B072-18894FAA2E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0405FE6-A473-134D-B58B-C2E67486EB7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7B7340-E078-1344-A886-291F5666A7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8267FD-AF94-0A41-A8F0-7C792D2E5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8EA1FD-E21C-F240-8946-C3B920FC2572}" type="datetimeFigureOut">
              <a:rPr lang="en-US" smtClean="0"/>
              <a:t>2/6/19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805BC2-3E61-EE47-AFF4-B1659FE7A9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8F8C92-AD2F-B849-80C2-6288F86F9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144B2-82F4-B24B-8706-F5EE7C8B1A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657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23CBC8A-C701-654A-905B-35CD9E4265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A871F8-37C6-AF42-933A-DFBCFA148C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FE1F76-65FB-924C-870F-95FD002628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8EA1FD-E21C-F240-8946-C3B920FC2572}" type="datetimeFigureOut">
              <a:rPr lang="en-US" smtClean="0"/>
              <a:t>2/6/19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DC9E8D-131A-EE47-9026-4A58103BB8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B67DCC-CD01-E34A-8FA0-45F50A23C1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7144B2-82F4-B24B-8706-F5EE7C8B1A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746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255103F-3CC1-BA43-8EE7-7136A2182E9F}"/>
              </a:ext>
            </a:extLst>
          </p:cNvPr>
          <p:cNvSpPr txBox="1"/>
          <p:nvPr/>
        </p:nvSpPr>
        <p:spPr>
          <a:xfrm>
            <a:off x="62800" y="33948"/>
            <a:ext cx="4374980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Embedding Docker</a:t>
            </a:r>
          </a:p>
          <a:p>
            <a:pPr algn="ctr"/>
            <a:r>
              <a:rPr lang="en-US" dirty="0"/>
              <a:t>Seattle SnowHack2019 at Fred Hutch (2/4-6)</a:t>
            </a:r>
          </a:p>
          <a:p>
            <a:pPr algn="ctr"/>
            <a:r>
              <a:rPr lang="en-US" dirty="0"/>
              <a:t>Team Members:</a:t>
            </a:r>
          </a:p>
          <a:p>
            <a:pPr algn="ctr"/>
            <a:r>
              <a:rPr lang="en-US" dirty="0"/>
              <a:t>Aakash Sur</a:t>
            </a:r>
          </a:p>
          <a:p>
            <a:pPr algn="ctr"/>
            <a:r>
              <a:rPr lang="en-US" dirty="0"/>
              <a:t>Dev </a:t>
            </a:r>
            <a:r>
              <a:rPr lang="en-US" dirty="0" err="1"/>
              <a:t>Nambi</a:t>
            </a:r>
            <a:endParaRPr lang="en-US" dirty="0"/>
          </a:p>
          <a:p>
            <a:pPr algn="ctr"/>
            <a:r>
              <a:rPr lang="en-US" dirty="0"/>
              <a:t>Ling-Hong Hung </a:t>
            </a:r>
          </a:p>
          <a:p>
            <a:pPr algn="ctr"/>
            <a:r>
              <a:rPr lang="en-US" dirty="0" err="1"/>
              <a:t>Xingzhi</a:t>
            </a:r>
            <a:r>
              <a:rPr lang="en-US" dirty="0"/>
              <a:t> </a:t>
            </a:r>
            <a:r>
              <a:rPr lang="en-US" dirty="0" err="1"/>
              <a:t>Niu</a:t>
            </a:r>
            <a:endParaRPr lang="en-US" dirty="0"/>
          </a:p>
          <a:p>
            <a:pPr algn="ctr"/>
            <a:r>
              <a:rPr lang="en-US" dirty="0"/>
              <a:t>Vera Diaz</a:t>
            </a:r>
          </a:p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4811FB-F556-5E4C-81E6-8710F249B4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1476" y="215143"/>
            <a:ext cx="5862853" cy="6427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5227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26AEC-3ACE-204B-BCB6-78BBBC91D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1: Sample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D44F4C-529E-6E44-BB1B-794588A018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7957625" cy="382912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22A309C-4DA9-A84D-A7DF-F4437720F1EF}"/>
              </a:ext>
            </a:extLst>
          </p:cNvPr>
          <p:cNvSpPr txBox="1"/>
          <p:nvPr/>
        </p:nvSpPr>
        <p:spPr>
          <a:xfrm>
            <a:off x="9158068" y="3605252"/>
            <a:ext cx="23493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Individual HG00479</a:t>
            </a:r>
          </a:p>
          <a:p>
            <a:r>
              <a:rPr lang="en-US" dirty="0"/>
              <a:t>First 1 million reads from ERR1044750 sequencing run. </a:t>
            </a:r>
          </a:p>
        </p:txBody>
      </p:sp>
    </p:spTree>
    <p:extLst>
      <p:ext uri="{BB962C8B-B14F-4D97-AF65-F5344CB8AC3E}">
        <p14:creationId xmlns:p14="http://schemas.microsoft.com/office/powerpoint/2010/main" val="8435590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AE88F-6BE8-A845-9139-1FA9FC529D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2: Alignment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E0B1FC-2E5F-614B-9EC3-291808B326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BWA + </a:t>
            </a:r>
            <a:r>
              <a:rPr lang="en-US" dirty="0" err="1"/>
              <a:t>Samtools</a:t>
            </a:r>
            <a:r>
              <a:rPr lang="en-US" dirty="0"/>
              <a:t> Image</a:t>
            </a:r>
          </a:p>
          <a:p>
            <a:pPr lvl="1"/>
            <a:r>
              <a:rPr lang="en-US" dirty="0"/>
              <a:t>Ultra-lightweight, only 6mb for BWA and 50mb for </a:t>
            </a:r>
            <a:r>
              <a:rPr lang="en-US" dirty="0" err="1"/>
              <a:t>samtools</a:t>
            </a:r>
            <a:endParaRPr lang="en-US" dirty="0"/>
          </a:p>
          <a:p>
            <a:r>
              <a:rPr lang="en-US" dirty="0"/>
              <a:t>Parallelization</a:t>
            </a:r>
          </a:p>
          <a:p>
            <a:pPr lvl="1"/>
            <a:r>
              <a:rPr lang="en-US" dirty="0"/>
              <a:t>Multi-thread</a:t>
            </a:r>
          </a:p>
          <a:p>
            <a:pPr lvl="1"/>
            <a:r>
              <a:rPr lang="en-US" dirty="0"/>
              <a:t>Multi-container</a:t>
            </a:r>
          </a:p>
          <a:p>
            <a:pPr lvl="1"/>
            <a:r>
              <a:rPr lang="en-US" dirty="0"/>
              <a:t>AWS Batch</a:t>
            </a:r>
          </a:p>
        </p:txBody>
      </p:sp>
    </p:spTree>
    <p:extLst>
      <p:ext uri="{BB962C8B-B14F-4D97-AF65-F5344CB8AC3E}">
        <p14:creationId xmlns:p14="http://schemas.microsoft.com/office/powerpoint/2010/main" val="41337048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9650BD-6FFC-9D4E-A66B-81FC9CA1B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Multi-Container Speed 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88C7AB-BF74-724D-91F8-580ADB9448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1 million reads, 4 threads: 538.536 sec</a:t>
            </a:r>
          </a:p>
          <a:p>
            <a:r>
              <a:rPr lang="en-US" sz="2000" dirty="0"/>
              <a:t>500k reads, 4 threads: 306.468 sec</a:t>
            </a:r>
          </a:p>
          <a:p>
            <a:r>
              <a:rPr lang="en-US" sz="2000" dirty="0"/>
              <a:t>500k reads, 4 threads: 319.482 sec</a:t>
            </a:r>
          </a:p>
          <a:p>
            <a:endParaRPr lang="en-US" sz="2000" dirty="0"/>
          </a:p>
          <a:p>
            <a:r>
              <a:rPr lang="en-US" sz="2000" dirty="0"/>
              <a:t>Amdahl’s Law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E97EFE5C-45EE-814C-9EE5-1BDAADF6D28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90099729"/>
              </p:ext>
            </p:extLst>
          </p:nvPr>
        </p:nvGraphicFramePr>
        <p:xfrm>
          <a:off x="5345723" y="1690688"/>
          <a:ext cx="6008077" cy="46116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789881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D583A5-8A15-AA48-AFFB-E8FC24213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Lessons from AWS Batch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5A3EE6-7FEE-3447-A056-60F455962D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9477" y="1690688"/>
            <a:ext cx="8044814" cy="4231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4517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D583A5-8A15-AA48-AFFB-E8FC24213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Lessons from AWS Batch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0C362FD-1C27-3047-B317-989B762984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Setup CLI credentials </a:t>
            </a:r>
          </a:p>
          <a:p>
            <a:r>
              <a:rPr lang="en-US" dirty="0"/>
              <a:t>Publish to Elastic Container Registry</a:t>
            </a:r>
          </a:p>
          <a:p>
            <a:r>
              <a:rPr lang="en-US" dirty="0"/>
              <a:t>Create Job Queue</a:t>
            </a:r>
          </a:p>
          <a:p>
            <a:r>
              <a:rPr lang="en-US" dirty="0"/>
              <a:t>Create Job Definition</a:t>
            </a:r>
          </a:p>
          <a:p>
            <a:r>
              <a:rPr lang="en-US" dirty="0"/>
              <a:t>Create Job Environment</a:t>
            </a:r>
          </a:p>
          <a:p>
            <a:r>
              <a:rPr lang="en-US" dirty="0"/>
              <a:t>Create Job Roles in IAM</a:t>
            </a:r>
          </a:p>
          <a:p>
            <a:r>
              <a:rPr lang="en-US" dirty="0"/>
              <a:t>Create Job</a:t>
            </a:r>
          </a:p>
          <a:p>
            <a:r>
              <a:rPr lang="en-US" dirty="0"/>
              <a:t>Create S3 Access Token</a:t>
            </a:r>
          </a:p>
          <a:p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1520873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7A9580-D9E7-BF4B-8BF2-CC0AADB3B7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3: Variant Calling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06A970-7E93-6B47-AF8D-045B7973FA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Running GATK</a:t>
            </a:r>
          </a:p>
          <a:p>
            <a:r>
              <a:rPr lang="en-US" dirty="0"/>
              <a:t>Inside a container</a:t>
            </a:r>
          </a:p>
          <a:p>
            <a:r>
              <a:rPr lang="en-US" dirty="0"/>
              <a:t>Inside a spark container locally</a:t>
            </a:r>
          </a:p>
          <a:p>
            <a:r>
              <a:rPr lang="en-US" dirty="0"/>
              <a:t>On a Elastic Map Reduce Spark cluster</a:t>
            </a:r>
          </a:p>
          <a:p>
            <a:pPr lvl="1"/>
            <a:r>
              <a:rPr lang="en-US" dirty="0"/>
              <a:t>Stuck in the AWS Jungle!</a:t>
            </a:r>
          </a:p>
          <a:p>
            <a:pPr lvl="1"/>
            <a:r>
              <a:rPr lang="en-US" dirty="0"/>
              <a:t>Permissions, Ports, Credentials!</a:t>
            </a:r>
          </a:p>
        </p:txBody>
      </p:sp>
    </p:spTree>
    <p:extLst>
      <p:ext uri="{BB962C8B-B14F-4D97-AF65-F5344CB8AC3E}">
        <p14:creationId xmlns:p14="http://schemas.microsoft.com/office/powerpoint/2010/main" val="24544020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1327</TotalTime>
  <Words>167</Words>
  <Application>Microsoft Macintosh PowerPoint</Application>
  <PresentationFormat>Widescreen</PresentationFormat>
  <Paragraphs>45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PowerPoint Presentation</vt:lpstr>
      <vt:lpstr>Step 1: Sample Data</vt:lpstr>
      <vt:lpstr>Step 2: Alignment</vt:lpstr>
      <vt:lpstr>Multi-Container Speed Up</vt:lpstr>
      <vt:lpstr>Lessons from AWS Batch </vt:lpstr>
      <vt:lpstr>Lessons from AWS Batch </vt:lpstr>
      <vt:lpstr>Step 3: Variant Calling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Aakash Sur</cp:lastModifiedBy>
  <cp:revision>32</cp:revision>
  <dcterms:created xsi:type="dcterms:W3CDTF">2019-02-04T19:40:13Z</dcterms:created>
  <dcterms:modified xsi:type="dcterms:W3CDTF">2019-02-07T01:33:38Z</dcterms:modified>
</cp:coreProperties>
</file>